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p:regular r:id="rId25"/>
      <p:bold r:id="rId26"/>
      <p:italic r:id="rId27"/>
      <p:boldItalic r:id="rId28"/>
    </p:embeddedFont>
    <p:embeddedFont>
      <p:font typeface="Nunito"/>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B527BC-8ED2-49A5-92EB-6E9258C428E8}">
  <a:tblStyle styleId="{AEB527BC-8ED2-49A5-92EB-6E9258C428E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DB785DF-CE6E-451A-9FA7-FBB4BABAE7D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font" Target="fonts/Nunito-boldItalic.fntdata"/><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1ad353141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1ad353141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1ad353141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1ad353141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1ad353141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1ad353141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1ad353141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1ad353141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1ad353141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1ad353141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f8799739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f8799739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ad84f0210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ad84f0210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ad353141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ad353141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1ad353141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1ad353141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ad353141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ad353141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ad353141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1ad353141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 Id="rId6" Type="http://schemas.openxmlformats.org/officeDocument/2006/relationships/slide" Target="/ppt/slides/slide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12.xml"/><Relationship Id="rId5" Type="http://schemas.openxmlformats.org/officeDocument/2006/relationships/slide" Target="/ppt/slides/slide1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Precise Emailer</a:t>
            </a:r>
            <a:endParaRPr/>
          </a:p>
        </p:txBody>
      </p:sp>
      <p:sp>
        <p:nvSpPr>
          <p:cNvPr id="229" name="Google Shape;229;p17"/>
          <p:cNvSpPr txBox="1"/>
          <p:nvPr>
            <p:ph idx="1" type="subTitle"/>
          </p:nvPr>
        </p:nvSpPr>
        <p:spPr>
          <a:xfrm>
            <a:off x="4957950" y="3157300"/>
            <a:ext cx="3596700" cy="12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latin typeface="Nunito"/>
                <a:ea typeface="Nunito"/>
                <a:cs typeface="Nunito"/>
                <a:sym typeface="Nunito"/>
              </a:rPr>
              <a:t>Nurun Nahar</a:t>
            </a:r>
            <a:endParaRPr sz="1800">
              <a:latin typeface="Nunito"/>
              <a:ea typeface="Nunito"/>
              <a:cs typeface="Nunito"/>
              <a:sym typeface="Nunito"/>
            </a:endParaRPr>
          </a:p>
          <a:p>
            <a:pPr indent="0" lvl="0" marL="0" rtl="0" algn="ctr">
              <a:spcBef>
                <a:spcPts val="0"/>
              </a:spcBef>
              <a:spcAft>
                <a:spcPts val="0"/>
              </a:spcAft>
              <a:buNone/>
            </a:pPr>
            <a:r>
              <a:rPr lang="en-GB" sz="1800">
                <a:latin typeface="Nunito"/>
                <a:ea typeface="Nunito"/>
                <a:cs typeface="Nunito"/>
                <a:sym typeface="Nunito"/>
              </a:rPr>
              <a:t>Sachini Nathasha Rosa</a:t>
            </a:r>
            <a:endParaRPr sz="1800">
              <a:latin typeface="Nunito"/>
              <a:ea typeface="Nunito"/>
              <a:cs typeface="Nunito"/>
              <a:sym typeface="Nunito"/>
            </a:endParaRPr>
          </a:p>
          <a:p>
            <a:pPr indent="0" lvl="0" marL="0" rtl="0" algn="ctr">
              <a:spcBef>
                <a:spcPts val="0"/>
              </a:spcBef>
              <a:spcAft>
                <a:spcPts val="0"/>
              </a:spcAft>
              <a:buNone/>
            </a:pPr>
            <a:r>
              <a:rPr lang="en-GB" sz="1800">
                <a:latin typeface="Nunito"/>
                <a:ea typeface="Nunito"/>
                <a:cs typeface="Nunito"/>
                <a:sym typeface="Nunito"/>
              </a:rPr>
              <a:t>Illin Bintey Soyeb</a:t>
            </a:r>
            <a:endParaRPr sz="1800">
              <a:latin typeface="Nunito"/>
              <a:ea typeface="Nunito"/>
              <a:cs typeface="Nunito"/>
              <a:sym typeface="Nunito"/>
            </a:endParaRPr>
          </a:p>
          <a:p>
            <a:pPr indent="0" lvl="0" marL="0" rtl="0" algn="ctr">
              <a:spcBef>
                <a:spcPts val="0"/>
              </a:spcBef>
              <a:spcAft>
                <a:spcPts val="0"/>
              </a:spcAft>
              <a:buNone/>
            </a:pPr>
            <a:r>
              <a:rPr lang="en-GB" sz="1800">
                <a:latin typeface="Nunito"/>
                <a:ea typeface="Nunito"/>
                <a:cs typeface="Nunito"/>
                <a:sym typeface="Nunito"/>
              </a:rPr>
              <a:t>Riyad Mohammad Raju</a:t>
            </a:r>
            <a:endParaRPr sz="1800">
              <a:latin typeface="Nunito"/>
              <a:ea typeface="Nunito"/>
              <a:cs typeface="Nunito"/>
              <a:sym typeface="Nunito"/>
            </a:endParaRPr>
          </a:p>
          <a:p>
            <a:pPr indent="0" lvl="0" marL="0" rtl="0" algn="ctr">
              <a:spcBef>
                <a:spcPts val="0"/>
              </a:spcBef>
              <a:spcAft>
                <a:spcPts val="0"/>
              </a:spcAft>
              <a:buNone/>
            </a:pPr>
            <a:r>
              <a:rPr lang="en-GB" sz="1800">
                <a:latin typeface="Nunito"/>
                <a:ea typeface="Nunito"/>
                <a:cs typeface="Nunito"/>
                <a:sym typeface="Nunito"/>
              </a:rPr>
              <a:t>Nazmus Sakib</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Lato"/>
                <a:ea typeface="Lato"/>
                <a:cs typeface="Lato"/>
                <a:sym typeface="Lato"/>
              </a:rPr>
              <a:t>Data Collection</a:t>
            </a:r>
            <a:endParaRPr>
              <a:latin typeface="Lato"/>
              <a:ea typeface="Lato"/>
              <a:cs typeface="Lato"/>
              <a:sym typeface="Lato"/>
            </a:endParaRPr>
          </a:p>
        </p:txBody>
      </p:sp>
      <p:pic>
        <p:nvPicPr>
          <p:cNvPr id="324" name="Google Shape;324;p26"/>
          <p:cNvPicPr preferRelativeResize="0"/>
          <p:nvPr/>
        </p:nvPicPr>
        <p:blipFill>
          <a:blip r:embed="rId3">
            <a:alphaModFix/>
          </a:blip>
          <a:stretch>
            <a:fillRect/>
          </a:stretch>
        </p:blipFill>
        <p:spPr>
          <a:xfrm>
            <a:off x="2295913" y="1248875"/>
            <a:ext cx="4552170" cy="3530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Service Account</a:t>
            </a:r>
            <a:endParaRPr/>
          </a:p>
        </p:txBody>
      </p:sp>
      <p:pic>
        <p:nvPicPr>
          <p:cNvPr id="330" name="Google Shape;330;p27"/>
          <p:cNvPicPr preferRelativeResize="0"/>
          <p:nvPr/>
        </p:nvPicPr>
        <p:blipFill>
          <a:blip r:embed="rId3">
            <a:alphaModFix/>
          </a:blip>
          <a:stretch>
            <a:fillRect/>
          </a:stretch>
        </p:blipFill>
        <p:spPr>
          <a:xfrm>
            <a:off x="1013375" y="1178425"/>
            <a:ext cx="7607155" cy="353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8"/>
          <p:cNvSpPr txBox="1"/>
          <p:nvPr>
            <p:ph type="title"/>
          </p:nvPr>
        </p:nvSpPr>
        <p:spPr>
          <a:xfrm>
            <a:off x="1052550" y="5924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Structure</a:t>
            </a:r>
            <a:endParaRPr/>
          </a:p>
        </p:txBody>
      </p:sp>
      <p:pic>
        <p:nvPicPr>
          <p:cNvPr id="336" name="Google Shape;336;p28"/>
          <p:cNvPicPr preferRelativeResize="0"/>
          <p:nvPr/>
        </p:nvPicPr>
        <p:blipFill>
          <a:blip r:embed="rId3">
            <a:alphaModFix/>
          </a:blip>
          <a:stretch>
            <a:fillRect/>
          </a:stretch>
        </p:blipFill>
        <p:spPr>
          <a:xfrm>
            <a:off x="2142425" y="1547225"/>
            <a:ext cx="4859149" cy="2610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Debugging - Swagger UI</a:t>
            </a:r>
            <a:endParaRPr/>
          </a:p>
        </p:txBody>
      </p:sp>
      <p:pic>
        <p:nvPicPr>
          <p:cNvPr id="342" name="Google Shape;342;p29"/>
          <p:cNvPicPr preferRelativeResize="0"/>
          <p:nvPr/>
        </p:nvPicPr>
        <p:blipFill>
          <a:blip r:embed="rId3">
            <a:alphaModFix/>
          </a:blip>
          <a:stretch>
            <a:fillRect/>
          </a:stretch>
        </p:blipFill>
        <p:spPr>
          <a:xfrm>
            <a:off x="832013" y="1201900"/>
            <a:ext cx="7969875" cy="3530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to setup Cloud </a:t>
            </a:r>
            <a:endParaRPr/>
          </a:p>
          <a:p>
            <a:pPr indent="0" lvl="0" marL="0" rtl="0" algn="l">
              <a:spcBef>
                <a:spcPts val="0"/>
              </a:spcBef>
              <a:spcAft>
                <a:spcPts val="0"/>
              </a:spcAft>
              <a:buNone/>
            </a:pPr>
            <a:r>
              <a:rPr lang="en-GB"/>
              <a:t>Pub/Sub</a:t>
            </a:r>
            <a:endParaRPr/>
          </a:p>
        </p:txBody>
      </p:sp>
      <p:sp>
        <p:nvSpPr>
          <p:cNvPr id="348" name="Google Shape;348;p30"/>
          <p:cNvSpPr txBox="1"/>
          <p:nvPr>
            <p:ph idx="1" type="body"/>
          </p:nvPr>
        </p:nvSpPr>
        <p:spPr>
          <a:xfrm>
            <a:off x="606300" y="1485350"/>
            <a:ext cx="3965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Go to Cloud Pub/Sub dashboard (As you already enabled the service)</a:t>
            </a:r>
            <a:endParaRPr/>
          </a:p>
          <a:p>
            <a:pPr indent="-311150" lvl="0" marL="457200" rtl="0" algn="l">
              <a:spcBef>
                <a:spcPts val="0"/>
              </a:spcBef>
              <a:spcAft>
                <a:spcPts val="0"/>
              </a:spcAft>
              <a:buSzPts val="1300"/>
              <a:buChar char="●"/>
            </a:pPr>
            <a:r>
              <a:rPr lang="en-GB"/>
              <a:t>Create a topic.</a:t>
            </a:r>
            <a:endParaRPr/>
          </a:p>
          <a:p>
            <a:pPr indent="-311150" lvl="0" marL="457200" rtl="0" algn="l">
              <a:spcBef>
                <a:spcPts val="0"/>
              </a:spcBef>
              <a:spcAft>
                <a:spcPts val="0"/>
              </a:spcAft>
              <a:buSzPts val="1300"/>
              <a:buChar char="●"/>
            </a:pPr>
            <a:r>
              <a:rPr lang="en-GB"/>
              <a:t>Create subscription.</a:t>
            </a:r>
            <a:endParaRPr/>
          </a:p>
          <a:p>
            <a:pPr indent="-311150" lvl="0" marL="457200" rtl="0" algn="l">
              <a:spcBef>
                <a:spcPts val="0"/>
              </a:spcBef>
              <a:spcAft>
                <a:spcPts val="0"/>
              </a:spcAft>
              <a:buSzPts val="1300"/>
              <a:buChar char="●"/>
            </a:pPr>
            <a:r>
              <a:rPr lang="en-GB"/>
              <a:t>Select subscription type - push</a:t>
            </a:r>
            <a:endParaRPr/>
          </a:p>
          <a:p>
            <a:pPr indent="-311150" lvl="0" marL="457200" rtl="0" algn="l">
              <a:spcBef>
                <a:spcPts val="0"/>
              </a:spcBef>
              <a:spcAft>
                <a:spcPts val="0"/>
              </a:spcAft>
              <a:buSzPts val="1300"/>
              <a:buChar char="●"/>
            </a:pPr>
            <a:r>
              <a:rPr lang="en-GB"/>
              <a:t>Set endpoint url - https://your-domain/pubsub-handler</a:t>
            </a:r>
            <a:endParaRPr/>
          </a:p>
          <a:p>
            <a:pPr indent="-311150" lvl="0" marL="457200" rtl="0" algn="l">
              <a:spcBef>
                <a:spcPts val="0"/>
              </a:spcBef>
              <a:spcAft>
                <a:spcPts val="0"/>
              </a:spcAft>
              <a:buSzPts val="1300"/>
              <a:buChar char="●"/>
            </a:pPr>
            <a:r>
              <a:rPr lang="en-GB"/>
              <a:t>Set acknowledgement deadline to 10 seconds (If the response status code is not 200 ok, the pubsub will retry)</a:t>
            </a:r>
            <a:endParaRPr/>
          </a:p>
          <a:p>
            <a:pPr indent="0" lvl="0" marL="0" rtl="0" algn="l">
              <a:spcBef>
                <a:spcPts val="1600"/>
              </a:spcBef>
              <a:spcAft>
                <a:spcPts val="1600"/>
              </a:spcAft>
              <a:buNone/>
            </a:pPr>
            <a:r>
              <a:t/>
            </a:r>
            <a:endParaRPr/>
          </a:p>
        </p:txBody>
      </p:sp>
      <p:pic>
        <p:nvPicPr>
          <p:cNvPr id="349" name="Google Shape;349;p30"/>
          <p:cNvPicPr preferRelativeResize="0"/>
          <p:nvPr/>
        </p:nvPicPr>
        <p:blipFill>
          <a:blip r:embed="rId3">
            <a:alphaModFix/>
          </a:blip>
          <a:stretch>
            <a:fillRect/>
          </a:stretch>
        </p:blipFill>
        <p:spPr>
          <a:xfrm>
            <a:off x="4771824" y="542126"/>
            <a:ext cx="3576001" cy="2029622"/>
          </a:xfrm>
          <a:prstGeom prst="rect">
            <a:avLst/>
          </a:prstGeom>
          <a:noFill/>
          <a:ln>
            <a:noFill/>
          </a:ln>
        </p:spPr>
      </p:pic>
      <p:pic>
        <p:nvPicPr>
          <p:cNvPr id="350" name="Google Shape;350;p30"/>
          <p:cNvPicPr preferRelativeResize="0"/>
          <p:nvPr/>
        </p:nvPicPr>
        <p:blipFill>
          <a:blip r:embed="rId4">
            <a:alphaModFix/>
          </a:blip>
          <a:stretch>
            <a:fillRect/>
          </a:stretch>
        </p:blipFill>
        <p:spPr>
          <a:xfrm rot="-15">
            <a:off x="4760392" y="2867505"/>
            <a:ext cx="3598869" cy="17829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SendGrid</a:t>
            </a:r>
            <a:endParaRPr/>
          </a:p>
        </p:txBody>
      </p:sp>
      <p:sp>
        <p:nvSpPr>
          <p:cNvPr id="356" name="Google Shape;356;p31"/>
          <p:cNvSpPr txBox="1"/>
          <p:nvPr>
            <p:ph idx="1" type="body"/>
          </p:nvPr>
        </p:nvSpPr>
        <p:spPr>
          <a:xfrm>
            <a:off x="606300" y="1485350"/>
            <a:ext cx="39657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Login to SendGrid</a:t>
            </a:r>
            <a:endParaRPr/>
          </a:p>
          <a:p>
            <a:pPr indent="-311150" lvl="0" marL="457200" rtl="0" algn="l">
              <a:spcBef>
                <a:spcPts val="0"/>
              </a:spcBef>
              <a:spcAft>
                <a:spcPts val="0"/>
              </a:spcAft>
              <a:buSzPts val="1300"/>
              <a:buChar char="●"/>
            </a:pPr>
            <a:r>
              <a:rPr lang="en-GB"/>
              <a:t>Generate API key through Full Access</a:t>
            </a:r>
            <a:endParaRPr/>
          </a:p>
          <a:p>
            <a:pPr indent="-311150" lvl="0" marL="457200" rtl="0" algn="l">
              <a:spcBef>
                <a:spcPts val="0"/>
              </a:spcBef>
              <a:spcAft>
                <a:spcPts val="0"/>
              </a:spcAft>
              <a:buSzPts val="1300"/>
              <a:buChar char="●"/>
            </a:pPr>
            <a:r>
              <a:rPr lang="en-GB"/>
              <a:t>Add the saved API key to projects .env file</a:t>
            </a:r>
            <a:endParaRPr/>
          </a:p>
          <a:p>
            <a:pPr indent="-311150" lvl="0" marL="457200" rtl="0" algn="l">
              <a:spcBef>
                <a:spcPts val="0"/>
              </a:spcBef>
              <a:spcAft>
                <a:spcPts val="0"/>
              </a:spcAft>
              <a:buSzPts val="1300"/>
              <a:buChar char="●"/>
            </a:pPr>
            <a:r>
              <a:rPr lang="en-GB"/>
              <a:t>Go to settings, Sender Verification.</a:t>
            </a:r>
            <a:endParaRPr/>
          </a:p>
          <a:p>
            <a:pPr indent="-311150" lvl="0" marL="457200" rtl="0" algn="l">
              <a:spcBef>
                <a:spcPts val="0"/>
              </a:spcBef>
              <a:spcAft>
                <a:spcPts val="0"/>
              </a:spcAft>
              <a:buSzPts val="1300"/>
              <a:buChar char="●"/>
            </a:pPr>
            <a:r>
              <a:rPr lang="en-GB"/>
              <a:t>Add Sender to details to verify your sender email.</a:t>
            </a:r>
            <a:endParaRPr/>
          </a:p>
          <a:p>
            <a:pPr indent="-311150" lvl="0" marL="457200" rtl="0" algn="l">
              <a:spcBef>
                <a:spcPts val="0"/>
              </a:spcBef>
              <a:spcAft>
                <a:spcPts val="0"/>
              </a:spcAft>
              <a:buSzPts val="1300"/>
              <a:buChar char="●"/>
            </a:pPr>
            <a:r>
              <a:rPr lang="en-GB"/>
              <a:t>Add the verified email to projects .env file (Which will be used as from Email to deliver the emails)</a:t>
            </a:r>
            <a:endParaRPr/>
          </a:p>
          <a:p>
            <a:pPr indent="-311150" lvl="0" marL="457200" rtl="0" algn="l">
              <a:spcBef>
                <a:spcPts val="0"/>
              </a:spcBef>
              <a:spcAft>
                <a:spcPts val="0"/>
              </a:spcAft>
              <a:buSzPts val="1300"/>
              <a:buChar char="●"/>
            </a:pPr>
            <a:r>
              <a:rPr lang="en-GB"/>
              <a:t>Manually trigger the pubsub handler endpoint from swagger ui to test the emails are deliverying or not.</a:t>
            </a:r>
            <a:endParaRPr/>
          </a:p>
          <a:p>
            <a:pPr indent="0" lvl="0" marL="0" rtl="0" algn="l">
              <a:spcBef>
                <a:spcPts val="1600"/>
              </a:spcBef>
              <a:spcAft>
                <a:spcPts val="1600"/>
              </a:spcAft>
              <a:buNone/>
            </a:pPr>
            <a:r>
              <a:t/>
            </a:r>
            <a:endParaRPr sz="1100"/>
          </a:p>
        </p:txBody>
      </p:sp>
      <p:pic>
        <p:nvPicPr>
          <p:cNvPr id="357" name="Google Shape;357;p31"/>
          <p:cNvPicPr preferRelativeResize="0"/>
          <p:nvPr/>
        </p:nvPicPr>
        <p:blipFill>
          <a:blip r:embed="rId3">
            <a:alphaModFix/>
          </a:blip>
          <a:stretch>
            <a:fillRect/>
          </a:stretch>
        </p:blipFill>
        <p:spPr>
          <a:xfrm>
            <a:off x="4572000" y="485125"/>
            <a:ext cx="4267201" cy="1944518"/>
          </a:xfrm>
          <a:prstGeom prst="rect">
            <a:avLst/>
          </a:prstGeom>
          <a:noFill/>
          <a:ln>
            <a:noFill/>
          </a:ln>
        </p:spPr>
      </p:pic>
      <p:pic>
        <p:nvPicPr>
          <p:cNvPr id="358" name="Google Shape;358;p31"/>
          <p:cNvPicPr preferRelativeResize="0"/>
          <p:nvPr/>
        </p:nvPicPr>
        <p:blipFill>
          <a:blip r:embed="rId4">
            <a:alphaModFix/>
          </a:blip>
          <a:stretch>
            <a:fillRect/>
          </a:stretch>
        </p:blipFill>
        <p:spPr>
          <a:xfrm>
            <a:off x="4572000" y="2623425"/>
            <a:ext cx="4267200" cy="2237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2"/>
          <p:cNvSpPr txBox="1"/>
          <p:nvPr>
            <p:ph idx="2" type="title"/>
          </p:nvPr>
        </p:nvSpPr>
        <p:spPr>
          <a:xfrm>
            <a:off x="1297500" y="459500"/>
            <a:ext cx="42828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Lato"/>
                <a:ea typeface="Lato"/>
                <a:cs typeface="Lato"/>
                <a:sym typeface="Lato"/>
              </a:rPr>
              <a:t>Future Improvements</a:t>
            </a:r>
            <a:endParaRPr sz="2400">
              <a:latin typeface="Lato"/>
              <a:ea typeface="Lato"/>
              <a:cs typeface="Lato"/>
              <a:sym typeface="Lato"/>
            </a:endParaRPr>
          </a:p>
        </p:txBody>
      </p:sp>
      <p:sp>
        <p:nvSpPr>
          <p:cNvPr id="364" name="Google Shape;364;p32"/>
          <p:cNvSpPr txBox="1"/>
          <p:nvPr>
            <p:ph type="title"/>
          </p:nvPr>
        </p:nvSpPr>
        <p:spPr>
          <a:xfrm>
            <a:off x="434700" y="1924850"/>
            <a:ext cx="284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400">
                <a:latin typeface="Lato"/>
                <a:ea typeface="Lato"/>
                <a:cs typeface="Lato"/>
                <a:sym typeface="Lato"/>
              </a:rPr>
              <a:t>Advanced Email Analytics</a:t>
            </a:r>
            <a:endParaRPr b="1" sz="1400">
              <a:latin typeface="Lato"/>
              <a:ea typeface="Lato"/>
              <a:cs typeface="Lato"/>
              <a:sym typeface="Lato"/>
            </a:endParaRPr>
          </a:p>
          <a:p>
            <a:pPr indent="0" lvl="0" marL="0" rtl="0" algn="l">
              <a:lnSpc>
                <a:spcPct val="115000"/>
              </a:lnSpc>
              <a:spcBef>
                <a:spcPts val="1600"/>
              </a:spcBef>
              <a:spcAft>
                <a:spcPts val="0"/>
              </a:spcAft>
              <a:buNone/>
            </a:pPr>
            <a:r>
              <a:rPr lang="en-GB" sz="1200">
                <a:latin typeface="Lato"/>
                <a:ea typeface="Lato"/>
                <a:cs typeface="Lato"/>
                <a:sym typeface="Lato"/>
              </a:rPr>
              <a:t>analytics to track email performance, such as open rates, click-through rates, and delivery status.</a:t>
            </a:r>
            <a:endParaRPr sz="1200">
              <a:latin typeface="Lato"/>
              <a:ea typeface="Lato"/>
              <a:cs typeface="Lato"/>
              <a:sym typeface="Lato"/>
            </a:endParaRPr>
          </a:p>
          <a:p>
            <a:pPr indent="0" lvl="0" marL="0" rtl="0" algn="l">
              <a:lnSpc>
                <a:spcPct val="115000"/>
              </a:lnSpc>
              <a:spcBef>
                <a:spcPts val="1600"/>
              </a:spcBef>
              <a:spcAft>
                <a:spcPts val="1600"/>
              </a:spcAft>
              <a:buNone/>
            </a:pPr>
            <a:r>
              <a:t/>
            </a:r>
            <a:endParaRPr/>
          </a:p>
        </p:txBody>
      </p:sp>
      <p:sp>
        <p:nvSpPr>
          <p:cNvPr id="365" name="Google Shape;365;p32"/>
          <p:cNvSpPr txBox="1"/>
          <p:nvPr>
            <p:ph idx="1" type="body"/>
          </p:nvPr>
        </p:nvSpPr>
        <p:spPr>
          <a:xfrm>
            <a:off x="5874275" y="1924850"/>
            <a:ext cx="2844900" cy="17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Enhanced Scheduling Features</a:t>
            </a:r>
            <a:endParaRPr b="1" sz="1400"/>
          </a:p>
          <a:p>
            <a:pPr indent="0" lvl="0" marL="0" rtl="0" algn="l">
              <a:spcBef>
                <a:spcPts val="1600"/>
              </a:spcBef>
              <a:spcAft>
                <a:spcPts val="0"/>
              </a:spcAft>
              <a:buNone/>
            </a:pPr>
            <a:r>
              <a:rPr lang="en-GB" sz="1200"/>
              <a:t>Allow users to set recurring schedules (e.g., daily, weekly emails) or send emails at specific time zones</a:t>
            </a:r>
            <a:endParaRPr sz="1200"/>
          </a:p>
          <a:p>
            <a:pPr indent="0" lvl="0" marL="0" rtl="0" algn="l">
              <a:spcBef>
                <a:spcPts val="1600"/>
              </a:spcBef>
              <a:spcAft>
                <a:spcPts val="1600"/>
              </a:spcAft>
              <a:buNone/>
            </a:pPr>
            <a:r>
              <a:t/>
            </a:r>
            <a:endParaRPr/>
          </a:p>
        </p:txBody>
      </p:sp>
      <p:grpSp>
        <p:nvGrpSpPr>
          <p:cNvPr id="366" name="Google Shape;366;p32"/>
          <p:cNvGrpSpPr/>
          <p:nvPr/>
        </p:nvGrpSpPr>
        <p:grpSpPr>
          <a:xfrm>
            <a:off x="3735320" y="1050307"/>
            <a:ext cx="1662185" cy="3304690"/>
            <a:chOff x="3983627" y="1676395"/>
            <a:chExt cx="1449538" cy="2881914"/>
          </a:xfrm>
        </p:grpSpPr>
        <p:sp>
          <p:nvSpPr>
            <p:cNvPr id="367" name="Google Shape;367;p32"/>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0" name="Google Shape;370;p32"/>
          <p:cNvPicPr preferRelativeResize="0"/>
          <p:nvPr/>
        </p:nvPicPr>
        <p:blipFill rotWithShape="1">
          <a:blip r:embed="rId3">
            <a:alphaModFix/>
          </a:blip>
          <a:srcRect b="24455" l="37035" r="37029" t="24455"/>
          <a:stretch/>
        </p:blipFill>
        <p:spPr>
          <a:xfrm>
            <a:off x="3735424" y="1050131"/>
            <a:ext cx="1659300" cy="2833500"/>
          </a:xfrm>
          <a:prstGeom prst="round2SameRect">
            <a:avLst>
              <a:gd fmla="val 4129" name="adj1"/>
              <a:gd fmla="val 0" name="adj2"/>
            </a:avLst>
          </a:prstGeom>
          <a:noFill/>
          <a:ln>
            <a:noFill/>
          </a:ln>
        </p:spPr>
      </p:pic>
      <p:sp>
        <p:nvSpPr>
          <p:cNvPr id="371" name="Google Shape;371;p32"/>
          <p:cNvSpPr/>
          <p:nvPr/>
        </p:nvSpPr>
        <p:spPr>
          <a:xfrm flipH="1">
            <a:off x="3735442" y="1117572"/>
            <a:ext cx="1659300" cy="2765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77" name="Google Shape;377;p33"/>
          <p:cNvSpPr txBox="1"/>
          <p:nvPr/>
        </p:nvSpPr>
        <p:spPr>
          <a:xfrm>
            <a:off x="729250" y="1307850"/>
            <a:ext cx="63699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lt1"/>
                </a:solidFill>
                <a:latin typeface="Lato"/>
                <a:ea typeface="Lato"/>
                <a:cs typeface="Lato"/>
                <a:sym typeface="Lato"/>
              </a:rPr>
              <a:t>https://www.hpe.com/ca/en/what-is/on-premises-vs-cloud.html</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http://aws.amazon.com/lambda/pricing/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http://cloud.google.com/functions/pricing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http://aws.amazon.com/sns/pricing/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http://cloud.google.com/pubsub/pricing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http://aws.amazon.com/dynamodb/pricing/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http://cloud.google.com/firestore/pricing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http://aws.amazon.com/eventbridge/pricing/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http://cloud.google.com/scheduler/pricing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http://aws.amazon.com/iam/pricing/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http://cloud.google.com/identity-platform/pricing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http://aws.amazon.com/ses/pricing/</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http://sendgrid.com/pricing/</a:t>
            </a:r>
            <a:endParaRPr sz="13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4"/>
          <p:cNvSpPr txBox="1"/>
          <p:nvPr>
            <p:ph type="title"/>
          </p:nvPr>
        </p:nvSpPr>
        <p:spPr>
          <a:xfrm>
            <a:off x="1997550" y="2114700"/>
            <a:ext cx="514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Business Case</a:t>
            </a:r>
            <a:endParaRPr/>
          </a:p>
        </p:txBody>
      </p:sp>
      <p:sp>
        <p:nvSpPr>
          <p:cNvPr id="235" name="Google Shape;235;p18"/>
          <p:cNvSpPr txBox="1"/>
          <p:nvPr>
            <p:ph idx="1" type="body"/>
          </p:nvPr>
        </p:nvSpPr>
        <p:spPr>
          <a:xfrm>
            <a:off x="1297500" y="1567550"/>
            <a:ext cx="4177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Many businesses struggle with efficiently managing email communication, especially when it involves scheduling future emails, handling attachments, and ensuring timely delivery. Existing email services often lack seamless integration with modern cloud platforms, making it challenging to automate workflows and manage large-scale email campaigns.</a:t>
            </a:r>
            <a:endParaRPr/>
          </a:p>
        </p:txBody>
      </p:sp>
      <p:pic>
        <p:nvPicPr>
          <p:cNvPr id="236" name="Google Shape;236;p18"/>
          <p:cNvPicPr preferRelativeResize="0"/>
          <p:nvPr/>
        </p:nvPicPr>
        <p:blipFill>
          <a:blip r:embed="rId3">
            <a:alphaModFix/>
          </a:blip>
          <a:stretch>
            <a:fillRect/>
          </a:stretch>
        </p:blipFill>
        <p:spPr>
          <a:xfrm>
            <a:off x="5680800" y="1002850"/>
            <a:ext cx="1277400" cy="1277400"/>
          </a:xfrm>
          <a:prstGeom prst="rect">
            <a:avLst/>
          </a:prstGeom>
          <a:noFill/>
          <a:ln>
            <a:noFill/>
          </a:ln>
        </p:spPr>
      </p:pic>
      <p:pic>
        <p:nvPicPr>
          <p:cNvPr id="237" name="Google Shape;237;p18"/>
          <p:cNvPicPr preferRelativeResize="0"/>
          <p:nvPr/>
        </p:nvPicPr>
        <p:blipFill>
          <a:blip r:embed="rId4">
            <a:alphaModFix/>
          </a:blip>
          <a:stretch>
            <a:fillRect/>
          </a:stretch>
        </p:blipFill>
        <p:spPr>
          <a:xfrm>
            <a:off x="5680801" y="1879172"/>
            <a:ext cx="2911200" cy="2911200"/>
          </a:xfrm>
          <a:prstGeom prst="rect">
            <a:avLst/>
          </a:prstGeom>
          <a:noFill/>
          <a:ln>
            <a:noFill/>
          </a:ln>
        </p:spPr>
      </p:pic>
      <p:pic>
        <p:nvPicPr>
          <p:cNvPr id="238" name="Google Shape;238;p18"/>
          <p:cNvPicPr preferRelativeResize="0"/>
          <p:nvPr/>
        </p:nvPicPr>
        <p:blipFill>
          <a:blip r:embed="rId5">
            <a:alphaModFix/>
          </a:blip>
          <a:stretch>
            <a:fillRect/>
          </a:stretch>
        </p:blipFill>
        <p:spPr>
          <a:xfrm>
            <a:off x="7336724" y="1002850"/>
            <a:ext cx="1366875" cy="1459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a:t>
            </a:r>
            <a:endParaRPr/>
          </a:p>
        </p:txBody>
      </p:sp>
      <p:sp>
        <p:nvSpPr>
          <p:cNvPr id="244" name="Google Shape;244;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5" name="Google Shape;245;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Send thousands of emails daily, without worrying about server performance or limitations. </a:t>
            </a:r>
            <a:endParaRPr>
              <a:solidFill>
                <a:srgbClr val="FFFFFF"/>
              </a:solidFill>
            </a:endParaRPr>
          </a:p>
        </p:txBody>
      </p:sp>
      <p:sp>
        <p:nvSpPr>
          <p:cNvPr id="246" name="Google Shape;246;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7" name="Google Shape;247;p19"/>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Reduces costs associated with maintaining dedicated servers.  Lack of integration with cloud platforms like Google Cloud for scalability.</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48" name="Google Shape;248;p19"/>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49" name="Google Shape;249;p19"/>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Manual processes for managing and sending emails, leading to errors and inefficiencies.</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Requirements</a:t>
            </a:r>
            <a:endParaRPr/>
          </a:p>
        </p:txBody>
      </p:sp>
      <p:sp>
        <p:nvSpPr>
          <p:cNvPr id="255" name="Google Shape;255;p20"/>
          <p:cNvSpPr txBox="1"/>
          <p:nvPr>
            <p:ph idx="1" type="body"/>
          </p:nvPr>
        </p:nvSpPr>
        <p:spPr>
          <a:xfrm>
            <a:off x="1297500" y="1972550"/>
            <a:ext cx="67959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Automating email scheduling</a:t>
            </a:r>
            <a:r>
              <a:rPr lang="en-GB" sz="1400"/>
              <a:t>: Users can schedule emails for future delivery, with Firestore managing the email data and Pub/Sub triggering timely email dispatch.</a:t>
            </a:r>
            <a:endParaRPr sz="1400"/>
          </a:p>
          <a:p>
            <a:pPr indent="0" lvl="0" marL="0" rtl="0" algn="l">
              <a:spcBef>
                <a:spcPts val="1600"/>
              </a:spcBef>
              <a:spcAft>
                <a:spcPts val="0"/>
              </a:spcAft>
              <a:buNone/>
            </a:pPr>
            <a:r>
              <a:rPr b="1" lang="en-GB" sz="1400"/>
              <a:t>Handling attachments</a:t>
            </a:r>
            <a:r>
              <a:rPr lang="en-GB" sz="1400"/>
              <a:t>: Securely upload and store attachments in cloud storage, ensuring availability and reliability.</a:t>
            </a:r>
            <a:endParaRPr sz="1400"/>
          </a:p>
          <a:p>
            <a:pPr indent="0" lvl="0" marL="0" rtl="0" algn="l">
              <a:spcBef>
                <a:spcPts val="1600"/>
              </a:spcBef>
              <a:spcAft>
                <a:spcPts val="0"/>
              </a:spcAft>
              <a:buNone/>
            </a:pPr>
            <a:r>
              <a:rPr b="1" lang="en-GB" sz="1400"/>
              <a:t>Integration with SendGrid</a:t>
            </a:r>
            <a:r>
              <a:rPr lang="en-GB" sz="1400"/>
              <a:t>: Leverage SendGrid for high deliverability rates and email tracking.</a:t>
            </a:r>
            <a:endParaRPr sz="1400"/>
          </a:p>
          <a:p>
            <a:pPr indent="0" lvl="0" marL="0" rtl="0" algn="l">
              <a:spcBef>
                <a:spcPts val="1600"/>
              </a:spcBef>
              <a:spcAft>
                <a:spcPts val="0"/>
              </a:spcAft>
              <a:buNone/>
            </a:pPr>
            <a:r>
              <a:rPr b="1" lang="en-GB" sz="1400"/>
              <a:t>User authentication</a:t>
            </a:r>
            <a:r>
              <a:rPr lang="en-GB" sz="1400"/>
              <a:t>: Secure the application with OAuth2-based JWT authentication, ensuring only authorized access.</a:t>
            </a:r>
            <a:endParaRPr sz="1400"/>
          </a:p>
          <a:p>
            <a:pPr indent="0" lvl="0" marL="0" rtl="0" algn="l">
              <a:spcBef>
                <a:spcPts val="1600"/>
              </a:spcBef>
              <a:spcAft>
                <a:spcPts val="1600"/>
              </a:spcAft>
              <a:buNone/>
            </a:pPr>
            <a:r>
              <a:t/>
            </a:r>
            <a:endParaRPr sz="1400"/>
          </a:p>
        </p:txBody>
      </p:sp>
      <p:pic>
        <p:nvPicPr>
          <p:cNvPr id="256" name="Google Shape;256;p20"/>
          <p:cNvPicPr preferRelativeResize="0"/>
          <p:nvPr/>
        </p:nvPicPr>
        <p:blipFill>
          <a:blip r:embed="rId3">
            <a:alphaModFix/>
          </a:blip>
          <a:stretch>
            <a:fillRect/>
          </a:stretch>
        </p:blipFill>
        <p:spPr>
          <a:xfrm>
            <a:off x="8165825" y="4200550"/>
            <a:ext cx="755050" cy="75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mph" presetID="8" presetSubtype="0">
                                  <p:stCondLst>
                                    <p:cond delay="0"/>
                                  </p:stCondLst>
                                  <p:childTnLst>
                                    <p:animRot by="-21600000">
                                      <p:cBhvr>
                                        <p:cTn dur="1000" fill="hold"/>
                                        <p:tgtEl>
                                          <p:spTgt spid="25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1297500" y="393750"/>
            <a:ext cx="7124700" cy="7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Lato"/>
                <a:ea typeface="Lato"/>
                <a:cs typeface="Lato"/>
                <a:sym typeface="Lato"/>
              </a:rPr>
              <a:t>Cloud vs On-Prem </a:t>
            </a:r>
            <a:endParaRPr>
              <a:latin typeface="Lato"/>
              <a:ea typeface="Lato"/>
              <a:cs typeface="Lato"/>
              <a:sym typeface="Lato"/>
            </a:endParaRPr>
          </a:p>
        </p:txBody>
      </p:sp>
      <p:graphicFrame>
        <p:nvGraphicFramePr>
          <p:cNvPr id="262" name="Google Shape;262;p21"/>
          <p:cNvGraphicFramePr/>
          <p:nvPr/>
        </p:nvGraphicFramePr>
        <p:xfrm>
          <a:off x="955213" y="932725"/>
          <a:ext cx="3000000" cy="3000000"/>
        </p:xfrm>
        <a:graphic>
          <a:graphicData uri="http://schemas.openxmlformats.org/drawingml/2006/table">
            <a:tbl>
              <a:tblPr>
                <a:noFill/>
                <a:tableStyleId>{AEB527BC-8ED2-49A5-92EB-6E9258C428E8}</a:tableStyleId>
              </a:tblPr>
              <a:tblGrid>
                <a:gridCol w="2071575"/>
                <a:gridCol w="2710800"/>
                <a:gridCol w="2788775"/>
              </a:tblGrid>
              <a:tr h="409575">
                <a:tc>
                  <a:txBody>
                    <a:bodyPr/>
                    <a:lstStyle/>
                    <a:p>
                      <a:pPr indent="0" lvl="0" marL="0" rtl="0" algn="ctr">
                        <a:lnSpc>
                          <a:spcPct val="115000"/>
                        </a:lnSpc>
                        <a:spcBef>
                          <a:spcPts val="0"/>
                        </a:spcBef>
                        <a:spcAft>
                          <a:spcPts val="0"/>
                        </a:spcAft>
                        <a:buNone/>
                      </a:pPr>
                      <a:r>
                        <a:rPr lang="en-GB"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GB" sz="1300">
                          <a:latin typeface="Times New Roman"/>
                          <a:ea typeface="Times New Roman"/>
                          <a:cs typeface="Times New Roman"/>
                          <a:sym typeface="Times New Roman"/>
                        </a:rPr>
                        <a:t>Effort </a:t>
                      </a:r>
                      <a:endParaRPr b="1" sz="1300">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9EDEE"/>
                    </a:solidFill>
                  </a:tcPr>
                </a:tc>
                <a:tc>
                  <a:txBody>
                    <a:bodyPr/>
                    <a:lstStyle/>
                    <a:p>
                      <a:pPr indent="0" lvl="0" marL="0" rtl="0" algn="ctr">
                        <a:lnSpc>
                          <a:spcPct val="115000"/>
                        </a:lnSpc>
                        <a:spcBef>
                          <a:spcPts val="0"/>
                        </a:spcBef>
                        <a:spcAft>
                          <a:spcPts val="0"/>
                        </a:spcAft>
                        <a:buNone/>
                      </a:pPr>
                      <a:r>
                        <a:t/>
                      </a:r>
                      <a:endParaRPr b="1"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GB" sz="1300">
                          <a:latin typeface="Times New Roman"/>
                          <a:ea typeface="Times New Roman"/>
                          <a:cs typeface="Times New Roman"/>
                          <a:sym typeface="Times New Roman"/>
                        </a:rPr>
                        <a:t>Cloud </a:t>
                      </a:r>
                      <a:endParaRPr b="1" sz="1300">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9EDEE"/>
                    </a:solidFill>
                  </a:tcPr>
                </a:tc>
                <a:tc>
                  <a:txBody>
                    <a:bodyPr/>
                    <a:lstStyle/>
                    <a:p>
                      <a:pPr indent="0" lvl="0" marL="0" rtl="0" algn="ctr">
                        <a:lnSpc>
                          <a:spcPct val="115000"/>
                        </a:lnSpc>
                        <a:spcBef>
                          <a:spcPts val="0"/>
                        </a:spcBef>
                        <a:spcAft>
                          <a:spcPts val="0"/>
                        </a:spcAft>
                        <a:buNone/>
                      </a:pPr>
                      <a:r>
                        <a:t/>
                      </a:r>
                      <a:endParaRPr b="1" sz="13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b="1" lang="en-GB" sz="1300">
                          <a:latin typeface="Times New Roman"/>
                          <a:ea typeface="Times New Roman"/>
                          <a:cs typeface="Times New Roman"/>
                          <a:sym typeface="Times New Roman"/>
                        </a:rPr>
                        <a:t>On-Prem</a:t>
                      </a:r>
                      <a:endParaRPr b="1" sz="1300">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9EDEE"/>
                    </a:solidFill>
                  </a:tcPr>
                </a:tc>
              </a:tr>
              <a:tr h="407775">
                <a:tc>
                  <a:txBody>
                    <a:bodyPr/>
                    <a:lstStyle/>
                    <a:p>
                      <a:pPr indent="0" lvl="0" marL="0" rtl="0" algn="ctr">
                        <a:lnSpc>
                          <a:spcPct val="115000"/>
                        </a:lnSpc>
                        <a:spcBef>
                          <a:spcPts val="0"/>
                        </a:spcBef>
                        <a:spcAft>
                          <a:spcPts val="0"/>
                        </a:spcAft>
                        <a:buNone/>
                      </a:pPr>
                      <a:r>
                        <a:rPr b="1" lang="en-GB" sz="1200">
                          <a:solidFill>
                            <a:srgbClr val="FFFFFF"/>
                          </a:solidFill>
                          <a:latin typeface="Times New Roman"/>
                          <a:ea typeface="Times New Roman"/>
                          <a:cs typeface="Times New Roman"/>
                          <a:sym typeface="Times New Roman"/>
                        </a:rPr>
                        <a:t>Setup &amp; Deployment</a:t>
                      </a:r>
                      <a:endParaRPr b="1" sz="1200">
                        <a:solidFill>
                          <a:srgbClr val="FFFFFF"/>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B212C"/>
                    </a:solidFill>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Fast deployment, minimal setup</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Requires high effort on setup</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6175">
                <a:tc>
                  <a:txBody>
                    <a:bodyPr/>
                    <a:lstStyle/>
                    <a:p>
                      <a:pPr indent="0" lvl="0" marL="0" rtl="0" algn="ctr">
                        <a:lnSpc>
                          <a:spcPct val="115000"/>
                        </a:lnSpc>
                        <a:spcBef>
                          <a:spcPts val="0"/>
                        </a:spcBef>
                        <a:spcAft>
                          <a:spcPts val="0"/>
                        </a:spcAft>
                        <a:buNone/>
                      </a:pPr>
                      <a:r>
                        <a:rPr b="1" lang="en-GB" sz="1200">
                          <a:solidFill>
                            <a:srgbClr val="FFFFFF"/>
                          </a:solidFill>
                          <a:latin typeface="Times New Roman"/>
                          <a:ea typeface="Times New Roman"/>
                          <a:cs typeface="Times New Roman"/>
                          <a:sym typeface="Times New Roman"/>
                        </a:rPr>
                        <a:t>Infrastructure Management</a:t>
                      </a:r>
                      <a:endParaRPr b="1" sz="1200">
                        <a:solidFill>
                          <a:srgbClr val="FFFFFF"/>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CFE2F3"/>
                      </a:solidFill>
                      <a:prstDash val="solid"/>
                      <a:round/>
                      <a:headEnd len="sm" w="sm" type="none"/>
                      <a:tailEnd len="sm" w="sm" type="none"/>
                    </a:lnB>
                    <a:solidFill>
                      <a:srgbClr val="1B212C"/>
                    </a:solidFill>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Minimal management</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Require in-house management</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6175">
                <a:tc>
                  <a:txBody>
                    <a:bodyPr/>
                    <a:lstStyle/>
                    <a:p>
                      <a:pPr indent="0" lvl="0" marL="0" rtl="0" algn="ctr">
                        <a:lnSpc>
                          <a:spcPct val="115000"/>
                        </a:lnSpc>
                        <a:spcBef>
                          <a:spcPts val="0"/>
                        </a:spcBef>
                        <a:spcAft>
                          <a:spcPts val="0"/>
                        </a:spcAft>
                        <a:buNone/>
                      </a:pPr>
                      <a:r>
                        <a:rPr b="1" lang="en-GB" sz="1200">
                          <a:solidFill>
                            <a:srgbClr val="FFFFFF"/>
                          </a:solidFill>
                          <a:latin typeface="Times New Roman"/>
                          <a:ea typeface="Times New Roman"/>
                          <a:cs typeface="Times New Roman"/>
                          <a:sym typeface="Times New Roman"/>
                        </a:rPr>
                        <a:t>Security &amp; Compliance</a:t>
                      </a:r>
                      <a:endParaRPr b="1" sz="1200">
                        <a:solidFill>
                          <a:srgbClr val="FFFFFF"/>
                        </a:solidFill>
                        <a:latin typeface="Times New Roman"/>
                        <a:ea typeface="Times New Roman"/>
                        <a:cs typeface="Times New Roman"/>
                        <a:sym typeface="Times New Roman"/>
                      </a:endParaRPr>
                    </a:p>
                  </a:txBody>
                  <a:tcPr marT="95250" marB="95250" marR="95250" marL="95250">
                    <a:lnL cap="flat" cmpd="sng" w="9525">
                      <a:solidFill>
                        <a:srgbClr val="CFE2F3"/>
                      </a:solidFill>
                      <a:prstDash val="solid"/>
                      <a:round/>
                      <a:headEnd len="sm" w="sm" type="none"/>
                      <a:tailEnd len="sm" w="sm" type="none"/>
                    </a:lnL>
                    <a:lnR cap="flat" cmpd="sng" w="9525">
                      <a:solidFill>
                        <a:srgbClr val="CFE2F3"/>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CFE2F3"/>
                      </a:solidFill>
                      <a:prstDash val="solid"/>
                      <a:round/>
                      <a:headEnd len="sm" w="sm" type="none"/>
                      <a:tailEnd len="sm" w="sm" type="none"/>
                    </a:lnB>
                    <a:solidFill>
                      <a:srgbClr val="1B212C"/>
                    </a:solidFill>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Shared Responsibility</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CFE2F3"/>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Full responsibility of user</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0800">
                <a:tc>
                  <a:txBody>
                    <a:bodyPr/>
                    <a:lstStyle/>
                    <a:p>
                      <a:pPr indent="0" lvl="0" marL="0" rtl="0" algn="ctr">
                        <a:lnSpc>
                          <a:spcPct val="115000"/>
                        </a:lnSpc>
                        <a:spcBef>
                          <a:spcPts val="0"/>
                        </a:spcBef>
                        <a:spcAft>
                          <a:spcPts val="0"/>
                        </a:spcAft>
                        <a:buNone/>
                      </a:pPr>
                      <a:r>
                        <a:rPr b="1" lang="en-GB" sz="1200">
                          <a:solidFill>
                            <a:srgbClr val="FFFFFF"/>
                          </a:solidFill>
                          <a:latin typeface="Times New Roman"/>
                          <a:ea typeface="Times New Roman"/>
                          <a:cs typeface="Times New Roman"/>
                          <a:sym typeface="Times New Roman"/>
                        </a:rPr>
                        <a:t>Maintenance</a:t>
                      </a:r>
                      <a:endParaRPr b="1" sz="1200">
                        <a:solidFill>
                          <a:srgbClr val="FFFFFF"/>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CFE2F3"/>
                      </a:solidFill>
                      <a:prstDash val="solid"/>
                      <a:round/>
                      <a:headEnd len="sm" w="sm" type="none"/>
                      <a:tailEnd len="sm" w="sm" type="none"/>
                    </a:lnT>
                    <a:lnB cap="flat" cmpd="sng" w="9525">
                      <a:solidFill>
                        <a:srgbClr val="9E9E9E"/>
                      </a:solidFill>
                      <a:prstDash val="solid"/>
                      <a:round/>
                      <a:headEnd len="sm" w="sm" type="none"/>
                      <a:tailEnd len="sm" w="sm" type="none"/>
                    </a:lnB>
                    <a:solidFill>
                      <a:srgbClr val="1B212C"/>
                    </a:solidFill>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Low</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High</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50800">
                <a:tc>
                  <a:txBody>
                    <a:bodyPr/>
                    <a:lstStyle/>
                    <a:p>
                      <a:pPr indent="0" lvl="0" marL="0" rtl="0" algn="ctr">
                        <a:lnSpc>
                          <a:spcPct val="115000"/>
                        </a:lnSpc>
                        <a:spcBef>
                          <a:spcPts val="0"/>
                        </a:spcBef>
                        <a:spcAft>
                          <a:spcPts val="0"/>
                        </a:spcAft>
                        <a:buNone/>
                      </a:pPr>
                      <a:r>
                        <a:rPr b="1" lang="en-GB" sz="1200">
                          <a:solidFill>
                            <a:srgbClr val="FFFFFF"/>
                          </a:solidFill>
                          <a:latin typeface="Times New Roman"/>
                          <a:ea typeface="Times New Roman"/>
                          <a:cs typeface="Times New Roman"/>
                          <a:sym typeface="Times New Roman"/>
                        </a:rPr>
                        <a:t>Scalability</a:t>
                      </a:r>
                      <a:endParaRPr b="1" sz="1200">
                        <a:solidFill>
                          <a:srgbClr val="FFFFFF"/>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B212C"/>
                    </a:solidFill>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Easily scalable</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Scaling requires </a:t>
                      </a:r>
                      <a:r>
                        <a:rPr b="1" lang="en-GB" sz="1200">
                          <a:solidFill>
                            <a:schemeClr val="lt1"/>
                          </a:solidFill>
                          <a:latin typeface="Times New Roman"/>
                          <a:ea typeface="Times New Roman"/>
                          <a:cs typeface="Times New Roman"/>
                          <a:sym typeface="Times New Roman"/>
                        </a:rPr>
                        <a:t>investment</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5000">
                <a:tc>
                  <a:txBody>
                    <a:bodyPr/>
                    <a:lstStyle/>
                    <a:p>
                      <a:pPr indent="0" lvl="0" marL="0" rtl="0" algn="ctr">
                        <a:lnSpc>
                          <a:spcPct val="115000"/>
                        </a:lnSpc>
                        <a:spcBef>
                          <a:spcPts val="0"/>
                        </a:spcBef>
                        <a:spcAft>
                          <a:spcPts val="0"/>
                        </a:spcAft>
                        <a:buNone/>
                      </a:pPr>
                      <a:r>
                        <a:rPr b="1" lang="en-GB" sz="1200">
                          <a:solidFill>
                            <a:srgbClr val="FFFFFF"/>
                          </a:solidFill>
                          <a:latin typeface="Times New Roman"/>
                          <a:ea typeface="Times New Roman"/>
                          <a:cs typeface="Times New Roman"/>
                          <a:sym typeface="Times New Roman"/>
                        </a:rPr>
                        <a:t>Cost Management</a:t>
                      </a:r>
                      <a:endParaRPr b="1" sz="1200">
                        <a:solidFill>
                          <a:srgbClr val="FFFFFF"/>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B212C"/>
                    </a:solidFill>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Pay-as-you-go</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High Initial Cost</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76175">
                <a:tc>
                  <a:txBody>
                    <a:bodyPr/>
                    <a:lstStyle/>
                    <a:p>
                      <a:pPr indent="0" lvl="0" marL="0" rtl="0" algn="ctr">
                        <a:lnSpc>
                          <a:spcPct val="115000"/>
                        </a:lnSpc>
                        <a:spcBef>
                          <a:spcPts val="0"/>
                        </a:spcBef>
                        <a:spcAft>
                          <a:spcPts val="0"/>
                        </a:spcAft>
                        <a:buNone/>
                      </a:pPr>
                      <a:r>
                        <a:rPr b="1" lang="en-GB" sz="1200">
                          <a:solidFill>
                            <a:srgbClr val="FFFFFF"/>
                          </a:solidFill>
                          <a:latin typeface="Times New Roman"/>
                          <a:ea typeface="Times New Roman"/>
                          <a:cs typeface="Times New Roman"/>
                          <a:sym typeface="Times New Roman"/>
                        </a:rPr>
                        <a:t>Innovation &amp; Upgrades</a:t>
                      </a:r>
                      <a:endParaRPr b="1" sz="1200">
                        <a:solidFill>
                          <a:srgbClr val="FFFFFF"/>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B212C"/>
                    </a:solidFill>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Access to latest tools and features</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Require </a:t>
                      </a:r>
                      <a:r>
                        <a:rPr b="1" lang="en-GB" sz="1200">
                          <a:solidFill>
                            <a:schemeClr val="lt1"/>
                          </a:solidFill>
                          <a:latin typeface="Times New Roman"/>
                          <a:ea typeface="Times New Roman"/>
                          <a:cs typeface="Times New Roman"/>
                          <a:sym typeface="Times New Roman"/>
                        </a:rPr>
                        <a:t>manual upgrades</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5000">
                <a:tc>
                  <a:txBody>
                    <a:bodyPr/>
                    <a:lstStyle/>
                    <a:p>
                      <a:pPr indent="0" lvl="0" marL="0" rtl="0" algn="ctr">
                        <a:lnSpc>
                          <a:spcPct val="115000"/>
                        </a:lnSpc>
                        <a:spcBef>
                          <a:spcPts val="0"/>
                        </a:spcBef>
                        <a:spcAft>
                          <a:spcPts val="0"/>
                        </a:spcAft>
                        <a:buNone/>
                      </a:pPr>
                      <a:r>
                        <a:rPr b="1" lang="en-GB" sz="1200">
                          <a:solidFill>
                            <a:srgbClr val="FFFFFF"/>
                          </a:solidFill>
                          <a:latin typeface="Times New Roman"/>
                          <a:ea typeface="Times New Roman"/>
                          <a:cs typeface="Times New Roman"/>
                          <a:sym typeface="Times New Roman"/>
                        </a:rPr>
                        <a:t>Availability</a:t>
                      </a:r>
                      <a:endParaRPr b="1" sz="1200">
                        <a:solidFill>
                          <a:srgbClr val="FFFFFF"/>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1B212C"/>
                    </a:solidFill>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High</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200">
                          <a:solidFill>
                            <a:schemeClr val="lt1"/>
                          </a:solidFill>
                          <a:latin typeface="Times New Roman"/>
                          <a:ea typeface="Times New Roman"/>
                          <a:cs typeface="Times New Roman"/>
                          <a:sym typeface="Times New Roman"/>
                        </a:rPr>
                        <a:t>Dependent on in-house resources</a:t>
                      </a:r>
                      <a:endParaRPr b="1" sz="1200">
                        <a:solidFill>
                          <a:schemeClr val="lt1"/>
                        </a:solidFill>
                        <a:latin typeface="Times New Roman"/>
                        <a:ea typeface="Times New Roman"/>
                        <a:cs typeface="Times New Roman"/>
                        <a:sym typeface="Times New Roman"/>
                      </a:endParaRPr>
                    </a:p>
                  </a:txBody>
                  <a:tcPr marT="95250" marB="95250" marR="95250" marL="95250">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1297500" y="393750"/>
            <a:ext cx="71247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Lato"/>
                <a:ea typeface="Lato"/>
                <a:cs typeface="Lato"/>
                <a:sym typeface="Lato"/>
              </a:rPr>
              <a:t>GCP VS AWS</a:t>
            </a:r>
            <a:endParaRPr>
              <a:latin typeface="Lato"/>
              <a:ea typeface="Lato"/>
              <a:cs typeface="Lato"/>
              <a:sym typeface="Lato"/>
            </a:endParaRPr>
          </a:p>
        </p:txBody>
      </p:sp>
      <p:graphicFrame>
        <p:nvGraphicFramePr>
          <p:cNvPr id="268" name="Google Shape;268;p22"/>
          <p:cNvGraphicFramePr/>
          <p:nvPr/>
        </p:nvGraphicFramePr>
        <p:xfrm>
          <a:off x="504925" y="1085963"/>
          <a:ext cx="3000000" cy="3000000"/>
        </p:xfrm>
        <a:graphic>
          <a:graphicData uri="http://schemas.openxmlformats.org/drawingml/2006/table">
            <a:tbl>
              <a:tblPr>
                <a:noFill/>
                <a:tableStyleId>{4DB785DF-CE6E-451A-9FA7-FBB4BABAE7D7}</a:tableStyleId>
              </a:tblPr>
              <a:tblGrid>
                <a:gridCol w="1794825"/>
                <a:gridCol w="3233650"/>
                <a:gridCol w="3239050"/>
              </a:tblGrid>
              <a:tr h="349225">
                <a:tc>
                  <a:txBody>
                    <a:bodyPr/>
                    <a:lstStyle/>
                    <a:p>
                      <a:pPr indent="0" lvl="0" marL="0" rtl="0" algn="l">
                        <a:spcBef>
                          <a:spcPts val="0"/>
                        </a:spcBef>
                        <a:spcAft>
                          <a:spcPts val="0"/>
                        </a:spcAft>
                        <a:buNone/>
                      </a:pPr>
                      <a:r>
                        <a:rPr lang="en-GB">
                          <a:latin typeface="Lato"/>
                          <a:ea typeface="Lato"/>
                          <a:cs typeface="Lato"/>
                          <a:sym typeface="Lato"/>
                        </a:rPr>
                        <a:t>Feature</a:t>
                      </a:r>
                      <a:endParaRPr>
                        <a:latin typeface="Lato"/>
                        <a:ea typeface="Lato"/>
                        <a:cs typeface="Lato"/>
                        <a:sym typeface="Lato"/>
                      </a:endParaRPr>
                    </a:p>
                  </a:txBody>
                  <a:tcPr marT="91425" marB="91425" marR="91425" marL="91425">
                    <a:solidFill>
                      <a:srgbClr val="E9EDEE"/>
                    </a:solidFill>
                  </a:tcPr>
                </a:tc>
                <a:tc>
                  <a:txBody>
                    <a:bodyPr/>
                    <a:lstStyle/>
                    <a:p>
                      <a:pPr indent="0" lvl="0" marL="0" rtl="0" algn="l">
                        <a:spcBef>
                          <a:spcPts val="0"/>
                        </a:spcBef>
                        <a:spcAft>
                          <a:spcPts val="0"/>
                        </a:spcAft>
                        <a:buNone/>
                      </a:pPr>
                      <a:r>
                        <a:rPr lang="en-GB">
                          <a:latin typeface="Lato"/>
                          <a:ea typeface="Lato"/>
                          <a:cs typeface="Lato"/>
                          <a:sym typeface="Lato"/>
                        </a:rPr>
                        <a:t>Google Cloud Platform (GCP)</a:t>
                      </a:r>
                      <a:endParaRPr>
                        <a:latin typeface="Lato"/>
                        <a:ea typeface="Lato"/>
                        <a:cs typeface="Lato"/>
                        <a:sym typeface="Lato"/>
                      </a:endParaRPr>
                    </a:p>
                  </a:txBody>
                  <a:tcPr marT="91425" marB="91425" marR="91425" marL="91425">
                    <a:solidFill>
                      <a:srgbClr val="E9EDEE"/>
                    </a:solidFill>
                  </a:tcPr>
                </a:tc>
                <a:tc>
                  <a:txBody>
                    <a:bodyPr/>
                    <a:lstStyle/>
                    <a:p>
                      <a:pPr indent="0" lvl="0" marL="0" rtl="0" algn="l">
                        <a:spcBef>
                          <a:spcPts val="0"/>
                        </a:spcBef>
                        <a:spcAft>
                          <a:spcPts val="0"/>
                        </a:spcAft>
                        <a:buNone/>
                      </a:pPr>
                      <a:r>
                        <a:rPr lang="en-GB">
                          <a:latin typeface="Lato"/>
                          <a:ea typeface="Lato"/>
                          <a:cs typeface="Lato"/>
                          <a:sym typeface="Lato"/>
                        </a:rPr>
                        <a:t>Amazon Web Services (AWS)</a:t>
                      </a:r>
                      <a:endParaRPr>
                        <a:latin typeface="Lato"/>
                        <a:ea typeface="Lato"/>
                        <a:cs typeface="Lato"/>
                        <a:sym typeface="Lato"/>
                      </a:endParaRPr>
                    </a:p>
                  </a:txBody>
                  <a:tcPr marT="91425" marB="91425" marR="91425" marL="91425">
                    <a:solidFill>
                      <a:srgbClr val="E9EDEE"/>
                    </a:solidFill>
                  </a:tcPr>
                </a:tc>
              </a:tr>
              <a:tr h="483550">
                <a:tc>
                  <a:txBody>
                    <a:bodyPr/>
                    <a:lstStyle/>
                    <a:p>
                      <a:pPr indent="0" lvl="0" marL="0" rtl="0" algn="l">
                        <a:spcBef>
                          <a:spcPts val="0"/>
                        </a:spcBef>
                        <a:spcAft>
                          <a:spcPts val="0"/>
                        </a:spcAft>
                        <a:buNone/>
                      </a:pPr>
                      <a:r>
                        <a:rPr b="1" lang="en-GB" sz="1100">
                          <a:solidFill>
                            <a:schemeClr val="lt1"/>
                          </a:solidFill>
                          <a:latin typeface="Lato"/>
                          <a:ea typeface="Lato"/>
                          <a:cs typeface="Lato"/>
                          <a:sym typeface="Lato"/>
                        </a:rPr>
                        <a:t>Event-Driven &amp; Messaging</a:t>
                      </a:r>
                      <a:endParaRPr b="1" sz="1100">
                        <a:solidFill>
                          <a:schemeClr val="lt1"/>
                        </a:solidFill>
                        <a:latin typeface="Lato"/>
                        <a:ea typeface="Lato"/>
                        <a:cs typeface="Lato"/>
                        <a:sym typeface="Lato"/>
                      </a:endParaRPr>
                    </a:p>
                  </a:txBody>
                  <a:tcPr marT="91425" marB="91425" marR="91425" marL="91425">
                    <a:solidFill>
                      <a:srgbClr val="1B212C"/>
                    </a:solidFill>
                  </a:tcPr>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Pub/Sub</a:t>
                      </a:r>
                      <a:endParaRPr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$0.40 per million messages published and delivered.</a:t>
                      </a:r>
                      <a:endParaRPr sz="9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SNS (Simple Notification Service)</a:t>
                      </a:r>
                      <a:endParaRPr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$0.50 per million publishes.</a:t>
                      </a:r>
                      <a:endParaRPr sz="900">
                        <a:solidFill>
                          <a:schemeClr val="lt1"/>
                        </a:solidFill>
                        <a:latin typeface="Lato"/>
                        <a:ea typeface="Lato"/>
                        <a:cs typeface="Lato"/>
                        <a:sym typeface="Lato"/>
                      </a:endParaRPr>
                    </a:p>
                  </a:txBody>
                  <a:tcPr marT="91425" marB="91425" marR="91425" marL="91425"/>
                </a:tc>
              </a:tr>
              <a:tr h="543700">
                <a:tc>
                  <a:txBody>
                    <a:bodyPr/>
                    <a:lstStyle/>
                    <a:p>
                      <a:pPr indent="0" lvl="0" marL="0" rtl="0" algn="l">
                        <a:spcBef>
                          <a:spcPts val="0"/>
                        </a:spcBef>
                        <a:spcAft>
                          <a:spcPts val="0"/>
                        </a:spcAft>
                        <a:buNone/>
                      </a:pPr>
                      <a:r>
                        <a:rPr b="1" lang="en-GB" sz="1100">
                          <a:solidFill>
                            <a:schemeClr val="lt1"/>
                          </a:solidFill>
                          <a:latin typeface="Lato"/>
                          <a:ea typeface="Lato"/>
                          <a:cs typeface="Lato"/>
                          <a:sym typeface="Lato"/>
                        </a:rPr>
                        <a:t>Storage &amp; Database</a:t>
                      </a:r>
                      <a:endParaRPr b="1" sz="1100">
                        <a:solidFill>
                          <a:schemeClr val="lt1"/>
                        </a:solidFill>
                        <a:latin typeface="Lato"/>
                        <a:ea typeface="Lato"/>
                        <a:cs typeface="Lato"/>
                        <a:sym typeface="Lato"/>
                      </a:endParaRPr>
                    </a:p>
                  </a:txBody>
                  <a:tcPr marT="91425" marB="91425" marR="91425" marL="91425">
                    <a:solidFill>
                      <a:srgbClr val="1B212C"/>
                    </a:solidFill>
                  </a:tcPr>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Firestore</a:t>
                      </a:r>
                      <a:endParaRPr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Free tier to start with, after that $0.18 per GB stored per month, $0.026 per 100K reads, writes, or deletes.</a:t>
                      </a:r>
                      <a:endParaRPr sz="9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DynamoDB</a:t>
                      </a:r>
                      <a:endParaRPr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$1.25 per WCU (Write Capacity Unit), $0.25 per RCU (Read Capacity Unit), $0.25 per GB of storage.</a:t>
                      </a:r>
                      <a:endParaRPr sz="900">
                        <a:solidFill>
                          <a:schemeClr val="lt1"/>
                        </a:solidFill>
                        <a:latin typeface="Lato"/>
                        <a:ea typeface="Lato"/>
                        <a:cs typeface="Lato"/>
                        <a:sym typeface="Lato"/>
                      </a:endParaRPr>
                    </a:p>
                  </a:txBody>
                  <a:tcPr marT="91425" marB="91425" marR="91425" marL="91425"/>
                </a:tc>
              </a:tr>
              <a:tr h="483550">
                <a:tc>
                  <a:txBody>
                    <a:bodyPr/>
                    <a:lstStyle/>
                    <a:p>
                      <a:pPr indent="0" lvl="0" marL="0" rtl="0" algn="l">
                        <a:spcBef>
                          <a:spcPts val="0"/>
                        </a:spcBef>
                        <a:spcAft>
                          <a:spcPts val="0"/>
                        </a:spcAft>
                        <a:buNone/>
                      </a:pPr>
                      <a:r>
                        <a:rPr b="1" lang="en-GB" sz="1100">
                          <a:solidFill>
                            <a:schemeClr val="lt1"/>
                          </a:solidFill>
                          <a:latin typeface="Lato"/>
                          <a:ea typeface="Lato"/>
                          <a:cs typeface="Lato"/>
                          <a:sym typeface="Lato"/>
                        </a:rPr>
                        <a:t>Scheduling &amp; Automation</a:t>
                      </a:r>
                      <a:endParaRPr b="1" sz="1100">
                        <a:solidFill>
                          <a:schemeClr val="lt1"/>
                        </a:solidFill>
                        <a:latin typeface="Lato"/>
                        <a:ea typeface="Lato"/>
                        <a:cs typeface="Lato"/>
                        <a:sym typeface="Lato"/>
                      </a:endParaRPr>
                    </a:p>
                  </a:txBody>
                  <a:tcPr marT="91425" marB="91425" marR="91425" marL="91425">
                    <a:solidFill>
                      <a:srgbClr val="1B212C"/>
                    </a:solidFill>
                  </a:tcPr>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Google Cloud Scheduler</a:t>
                      </a:r>
                      <a:endParaRPr b="1"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3 jobs per month free. After that $0.10 per job per month and billed per day.</a:t>
                      </a:r>
                      <a:endParaRPr sz="9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Amazon EventBridge Scheduler</a:t>
                      </a:r>
                      <a:endParaRPr b="1"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Free tier includes 14 million invocations/month, after that $1 per million invocations per month.</a:t>
                      </a:r>
                      <a:endParaRPr sz="900">
                        <a:solidFill>
                          <a:schemeClr val="lt1"/>
                        </a:solidFill>
                        <a:latin typeface="Lato"/>
                        <a:ea typeface="Lato"/>
                        <a:cs typeface="Lato"/>
                        <a:sym typeface="Lato"/>
                      </a:endParaRPr>
                    </a:p>
                  </a:txBody>
                  <a:tcPr marT="91425" marB="91425" marR="91425" marL="91425"/>
                </a:tc>
              </a:tr>
              <a:tr h="543700">
                <a:tc>
                  <a:txBody>
                    <a:bodyPr/>
                    <a:lstStyle/>
                    <a:p>
                      <a:pPr indent="0" lvl="0" marL="0" rtl="0" algn="l">
                        <a:spcBef>
                          <a:spcPts val="0"/>
                        </a:spcBef>
                        <a:spcAft>
                          <a:spcPts val="0"/>
                        </a:spcAft>
                        <a:buNone/>
                      </a:pPr>
                      <a:r>
                        <a:rPr b="1" lang="en-GB" sz="1100">
                          <a:solidFill>
                            <a:schemeClr val="lt1"/>
                          </a:solidFill>
                          <a:latin typeface="Lato"/>
                          <a:ea typeface="Lato"/>
                          <a:cs typeface="Lato"/>
                          <a:sym typeface="Lato"/>
                        </a:rPr>
                        <a:t>Authentication &amp; Security</a:t>
                      </a:r>
                      <a:endParaRPr b="1" sz="1100">
                        <a:solidFill>
                          <a:schemeClr val="lt1"/>
                        </a:solidFill>
                        <a:latin typeface="Lato"/>
                        <a:ea typeface="Lato"/>
                        <a:cs typeface="Lato"/>
                        <a:sym typeface="Lato"/>
                      </a:endParaRPr>
                    </a:p>
                  </a:txBody>
                  <a:tcPr marT="91425" marB="91425" marR="91425" marL="91425">
                    <a:solidFill>
                      <a:srgbClr val="1B212C"/>
                    </a:solidFill>
                  </a:tcPr>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Google Identity Platform</a:t>
                      </a:r>
                      <a:endParaRPr b="1"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Free tier includes up to 50K verifications/month. After that, $0.005 per verification.</a:t>
                      </a:r>
                      <a:endParaRPr sz="9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AWS IAM</a:t>
                      </a:r>
                      <a:r>
                        <a:rPr lang="en-GB" sz="900">
                          <a:solidFill>
                            <a:schemeClr val="lt1"/>
                          </a:solidFill>
                          <a:latin typeface="Lato"/>
                          <a:ea typeface="Lato"/>
                          <a:cs typeface="Lato"/>
                          <a:sym typeface="Lato"/>
                        </a:rPr>
                        <a:t> (Identity and Access Management)</a:t>
                      </a:r>
                      <a:endParaRPr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Free for managing users and groups; costs apply to features like AWS Multi-Factor Authentication (MFA) at $1 per month per user.</a:t>
                      </a:r>
                      <a:endParaRPr sz="900">
                        <a:solidFill>
                          <a:schemeClr val="lt1"/>
                        </a:solidFill>
                        <a:latin typeface="Lato"/>
                        <a:ea typeface="Lato"/>
                        <a:cs typeface="Lato"/>
                        <a:sym typeface="Lato"/>
                      </a:endParaRPr>
                    </a:p>
                  </a:txBody>
                  <a:tcPr marT="91425" marB="91425" marR="91425" marL="91425"/>
                </a:tc>
              </a:tr>
              <a:tr h="543700">
                <a:tc>
                  <a:txBody>
                    <a:bodyPr/>
                    <a:lstStyle/>
                    <a:p>
                      <a:pPr indent="0" lvl="0" marL="0" rtl="0" algn="l">
                        <a:spcBef>
                          <a:spcPts val="0"/>
                        </a:spcBef>
                        <a:spcAft>
                          <a:spcPts val="0"/>
                        </a:spcAft>
                        <a:buNone/>
                      </a:pPr>
                      <a:r>
                        <a:rPr b="1" lang="en-GB" sz="1100">
                          <a:solidFill>
                            <a:schemeClr val="lt1"/>
                          </a:solidFill>
                          <a:latin typeface="Lato"/>
                          <a:ea typeface="Lato"/>
                          <a:cs typeface="Lato"/>
                          <a:sym typeface="Lato"/>
                        </a:rPr>
                        <a:t>Email Processing</a:t>
                      </a:r>
                      <a:endParaRPr b="1" sz="1100">
                        <a:solidFill>
                          <a:schemeClr val="lt1"/>
                        </a:solidFill>
                        <a:latin typeface="Lato"/>
                        <a:ea typeface="Lato"/>
                        <a:cs typeface="Lato"/>
                        <a:sym typeface="Lato"/>
                      </a:endParaRPr>
                    </a:p>
                  </a:txBody>
                  <a:tcPr marT="91425" marB="91425" marR="91425" marL="91425">
                    <a:solidFill>
                      <a:srgbClr val="1B212C"/>
                    </a:solidFill>
                  </a:tcPr>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SendGrid API</a:t>
                      </a:r>
                      <a:r>
                        <a:rPr lang="en-GB" sz="900">
                          <a:solidFill>
                            <a:schemeClr val="lt1"/>
                          </a:solidFill>
                          <a:latin typeface="Lato"/>
                          <a:ea typeface="Lato"/>
                          <a:cs typeface="Lato"/>
                          <a:sym typeface="Lato"/>
                        </a:rPr>
                        <a:t> </a:t>
                      </a:r>
                      <a:endParaRPr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Free tier includes 100 emails/day. Paid plans start at $15/month for up to 50,000 emails</a:t>
                      </a:r>
                      <a:endParaRPr sz="900">
                        <a:solidFill>
                          <a:schemeClr val="lt1"/>
                        </a:solidFill>
                        <a:latin typeface="Lato"/>
                        <a:ea typeface="Lato"/>
                        <a:cs typeface="Lato"/>
                        <a:sym typeface="Lato"/>
                      </a:endParaRPr>
                    </a:p>
                  </a:txBody>
                  <a:tcPr marT="91425" marB="91425" marR="91425" marL="91425"/>
                </a:tc>
                <a:tc>
                  <a:txBody>
                    <a:bodyPr/>
                    <a:lstStyle/>
                    <a:p>
                      <a:pPr indent="0" lvl="0" marL="0" rtl="0" algn="l">
                        <a:spcBef>
                          <a:spcPts val="0"/>
                        </a:spcBef>
                        <a:spcAft>
                          <a:spcPts val="0"/>
                        </a:spcAft>
                        <a:buNone/>
                      </a:pPr>
                      <a:r>
                        <a:rPr b="1" lang="en-GB" sz="900">
                          <a:solidFill>
                            <a:schemeClr val="lt1"/>
                          </a:solidFill>
                          <a:latin typeface="Lato"/>
                          <a:ea typeface="Lato"/>
                          <a:cs typeface="Lato"/>
                          <a:sym typeface="Lato"/>
                        </a:rPr>
                        <a:t>Amazon SES (Simple Email Service)</a:t>
                      </a:r>
                      <a:r>
                        <a:rPr lang="en-GB" sz="900">
                          <a:solidFill>
                            <a:schemeClr val="lt1"/>
                          </a:solidFill>
                          <a:latin typeface="Lato"/>
                          <a:ea typeface="Lato"/>
                          <a:cs typeface="Lato"/>
                          <a:sym typeface="Lato"/>
                        </a:rPr>
                        <a:t> </a:t>
                      </a:r>
                      <a:endParaRPr sz="900">
                        <a:solidFill>
                          <a:schemeClr val="lt1"/>
                        </a:solidFill>
                        <a:latin typeface="Lato"/>
                        <a:ea typeface="Lato"/>
                        <a:cs typeface="Lato"/>
                        <a:sym typeface="Lato"/>
                      </a:endParaRPr>
                    </a:p>
                    <a:p>
                      <a:pPr indent="0" lvl="0" marL="0" rtl="0" algn="l">
                        <a:spcBef>
                          <a:spcPts val="0"/>
                        </a:spcBef>
                        <a:spcAft>
                          <a:spcPts val="0"/>
                        </a:spcAft>
                        <a:buNone/>
                      </a:pPr>
                      <a:r>
                        <a:rPr lang="en-GB" sz="900">
                          <a:solidFill>
                            <a:schemeClr val="lt1"/>
                          </a:solidFill>
                          <a:latin typeface="Lato"/>
                          <a:ea typeface="Lato"/>
                          <a:cs typeface="Lato"/>
                          <a:sym typeface="Lato"/>
                        </a:rPr>
                        <a:t>Pricing: $0.10 per 1,000 emails sent; free for up to 62,000 emails/month if sent from an EC2 instance.</a:t>
                      </a:r>
                      <a:endParaRPr sz="900">
                        <a:solidFill>
                          <a:schemeClr val="lt1"/>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Lato"/>
                <a:ea typeface="Lato"/>
                <a:cs typeface="Lato"/>
                <a:sym typeface="Lato"/>
              </a:rPr>
              <a:t>Load Assumptions</a:t>
            </a:r>
            <a:endParaRPr>
              <a:latin typeface="Lato"/>
              <a:ea typeface="Lato"/>
              <a:cs typeface="Lato"/>
              <a:sym typeface="Lato"/>
            </a:endParaRPr>
          </a:p>
        </p:txBody>
      </p:sp>
      <p:sp>
        <p:nvSpPr>
          <p:cNvPr id="274" name="Google Shape;274;p23"/>
          <p:cNvSpPr txBox="1"/>
          <p:nvPr>
            <p:ph idx="1" type="body"/>
          </p:nvPr>
        </p:nvSpPr>
        <p:spPr>
          <a:xfrm>
            <a:off x="1297500" y="1567550"/>
            <a:ext cx="3883500" cy="29112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lt1"/>
              </a:buClr>
              <a:buSzPts val="1400"/>
              <a:buFont typeface="Arial"/>
              <a:buChar char="●"/>
            </a:pPr>
            <a:r>
              <a:rPr b="1" lang="en-GB" sz="1400"/>
              <a:t>Requests Per Year</a:t>
            </a:r>
            <a:r>
              <a:rPr lang="en-GB" sz="1400"/>
              <a:t>:</a:t>
            </a:r>
            <a:endParaRPr sz="1400"/>
          </a:p>
          <a:p>
            <a:pPr indent="-317500" lvl="1" marL="914400" rtl="0" algn="l">
              <a:spcBef>
                <a:spcPts val="0"/>
              </a:spcBef>
              <a:spcAft>
                <a:spcPts val="0"/>
              </a:spcAft>
              <a:buClr>
                <a:schemeClr val="lt1"/>
              </a:buClr>
              <a:buSzPts val="1400"/>
              <a:buFont typeface="Arial"/>
              <a:buChar char="○"/>
            </a:pPr>
            <a:r>
              <a:rPr b="1" lang="en-GB" sz="1400"/>
              <a:t>100,000 requests per year</a:t>
            </a:r>
            <a:r>
              <a:rPr lang="en-GB" sz="1400"/>
              <a:t>.</a:t>
            </a:r>
            <a:endParaRPr sz="1400"/>
          </a:p>
          <a:p>
            <a:pPr indent="0" lvl="0" marL="914400" rtl="0" algn="l">
              <a:spcBef>
                <a:spcPts val="1200"/>
              </a:spcBef>
              <a:spcAft>
                <a:spcPts val="0"/>
              </a:spcAft>
              <a:buNone/>
            </a:pPr>
            <a:r>
              <a:t/>
            </a:r>
            <a:endParaRPr sz="1400"/>
          </a:p>
          <a:p>
            <a:pPr indent="-317500" lvl="0" marL="457200" rtl="0" algn="l">
              <a:spcBef>
                <a:spcPts val="1200"/>
              </a:spcBef>
              <a:spcAft>
                <a:spcPts val="0"/>
              </a:spcAft>
              <a:buClr>
                <a:schemeClr val="lt1"/>
              </a:buClr>
              <a:buSzPts val="1400"/>
              <a:buFont typeface="Arial"/>
              <a:buChar char="●"/>
            </a:pPr>
            <a:r>
              <a:rPr b="1" lang="en-GB" sz="1400"/>
              <a:t>Data per Request</a:t>
            </a:r>
            <a:r>
              <a:rPr lang="en-GB" sz="1400"/>
              <a:t>:</a:t>
            </a:r>
            <a:endParaRPr sz="1400"/>
          </a:p>
          <a:p>
            <a:pPr indent="-317500" lvl="1" marL="914400" rtl="0" algn="l">
              <a:spcBef>
                <a:spcPts val="0"/>
              </a:spcBef>
              <a:spcAft>
                <a:spcPts val="0"/>
              </a:spcAft>
              <a:buClr>
                <a:schemeClr val="lt1"/>
              </a:buClr>
              <a:buSzPts val="1400"/>
              <a:buFont typeface="Lato"/>
              <a:buChar char="○"/>
            </a:pPr>
            <a:r>
              <a:rPr b="1" lang="en-GB" sz="1400"/>
              <a:t>5 KB per request</a:t>
            </a:r>
            <a:endParaRPr b="1" sz="1400"/>
          </a:p>
          <a:p>
            <a:pPr indent="-317500" lvl="1" marL="914400" rtl="0" algn="l">
              <a:spcBef>
                <a:spcPts val="0"/>
              </a:spcBef>
              <a:spcAft>
                <a:spcPts val="0"/>
              </a:spcAft>
              <a:buClr>
                <a:schemeClr val="lt1"/>
              </a:buClr>
              <a:buSzPts val="1400"/>
              <a:buFont typeface="Arial"/>
              <a:buChar char="○"/>
            </a:pPr>
            <a:r>
              <a:rPr lang="en-GB" sz="1400"/>
              <a:t>Results in </a:t>
            </a:r>
            <a:r>
              <a:rPr b="1" lang="en-GB" sz="1400"/>
              <a:t>500 MB of data processed per year</a:t>
            </a:r>
            <a:r>
              <a:rPr lang="en-GB" sz="1400"/>
              <a:t> (100,000 requests × 5 KB per request).</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Lato"/>
                <a:ea typeface="Lato"/>
                <a:cs typeface="Lato"/>
                <a:sym typeface="Lato"/>
              </a:rPr>
              <a:t>Solution Cycle</a:t>
            </a:r>
            <a:endParaRPr/>
          </a:p>
        </p:txBody>
      </p:sp>
      <p:sp>
        <p:nvSpPr>
          <p:cNvPr id="280" name="Google Shape;280;p24"/>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Storage</a:t>
            </a:r>
            <a:endParaRPr/>
          </a:p>
        </p:txBody>
      </p:sp>
      <p:sp>
        <p:nvSpPr>
          <p:cNvPr id="281" name="Google Shape;281;p24"/>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Store data in Firestore</a:t>
            </a:r>
            <a:endParaRPr sz="1000">
              <a:solidFill>
                <a:srgbClr val="D9D9D9"/>
              </a:solidFill>
              <a:latin typeface="Lato"/>
              <a:ea typeface="Lato"/>
              <a:cs typeface="Lato"/>
              <a:sym typeface="Lato"/>
            </a:endParaRPr>
          </a:p>
        </p:txBody>
      </p:sp>
      <p:sp>
        <p:nvSpPr>
          <p:cNvPr id="282" name="Google Shape;282;p24"/>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Scheduling</a:t>
            </a:r>
            <a:endParaRPr/>
          </a:p>
        </p:txBody>
      </p:sp>
      <p:sp>
        <p:nvSpPr>
          <p:cNvPr id="283" name="Google Shape;283;p24"/>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Set specific dates and times for email delivery</a:t>
            </a:r>
            <a:endParaRPr sz="1000">
              <a:solidFill>
                <a:srgbClr val="D9D9D9"/>
              </a:solidFill>
              <a:latin typeface="Lato"/>
              <a:ea typeface="Lato"/>
              <a:cs typeface="Lato"/>
              <a:sym typeface="Lato"/>
            </a:endParaRPr>
          </a:p>
        </p:txBody>
      </p:sp>
      <p:sp>
        <p:nvSpPr>
          <p:cNvPr id="284" name="Google Shape;284;p24"/>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Delivery and Status</a:t>
            </a:r>
            <a:endParaRPr/>
          </a:p>
        </p:txBody>
      </p:sp>
      <p:sp>
        <p:nvSpPr>
          <p:cNvPr id="285" name="Google Shape;285;p24"/>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 SendGrid for reliable email dispatch and tracking</a:t>
            </a:r>
            <a:endParaRPr sz="1000">
              <a:solidFill>
                <a:srgbClr val="D9D9D9"/>
              </a:solidFill>
              <a:latin typeface="Lato"/>
              <a:ea typeface="Lato"/>
              <a:cs typeface="Lato"/>
              <a:sym typeface="Lato"/>
            </a:endParaRPr>
          </a:p>
        </p:txBody>
      </p:sp>
      <p:sp>
        <p:nvSpPr>
          <p:cNvPr id="286" name="Google Shape;286;p24"/>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Pub/Sub</a:t>
            </a:r>
            <a:endParaRPr/>
          </a:p>
        </p:txBody>
      </p:sp>
      <p:sp>
        <p:nvSpPr>
          <p:cNvPr id="287" name="Google Shape;287;p24"/>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For scalable message handling</a:t>
            </a:r>
            <a:endParaRPr sz="1000">
              <a:solidFill>
                <a:srgbClr val="D9D9D9"/>
              </a:solidFill>
              <a:latin typeface="Lato"/>
              <a:ea typeface="Lato"/>
              <a:cs typeface="Lato"/>
              <a:sym typeface="Lato"/>
            </a:endParaRPr>
          </a:p>
        </p:txBody>
      </p:sp>
      <p:cxnSp>
        <p:nvCxnSpPr>
          <p:cNvPr id="288" name="Google Shape;288;p24"/>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89" name="Google Shape;289;p24"/>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0" name="Google Shape;290;p24"/>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1" name="Google Shape;291;p24"/>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92" name="Google Shape;292;p24"/>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4"/>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4"/>
          <p:cNvGrpSpPr/>
          <p:nvPr/>
        </p:nvGrpSpPr>
        <p:grpSpPr>
          <a:xfrm>
            <a:off x="3078687" y="2700858"/>
            <a:ext cx="737729" cy="737729"/>
            <a:chOff x="2920647" y="2157958"/>
            <a:chExt cx="827700" cy="827700"/>
          </a:xfrm>
        </p:grpSpPr>
        <p:sp>
          <p:nvSpPr>
            <p:cNvPr id="297" name="Google Shape;297;p2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4"/>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00" name="Google Shape;300;p24"/>
          <p:cNvGrpSpPr/>
          <p:nvPr/>
        </p:nvGrpSpPr>
        <p:grpSpPr>
          <a:xfrm rot="-5400000">
            <a:off x="4225338" y="3802929"/>
            <a:ext cx="737729" cy="737729"/>
            <a:chOff x="2920647" y="2157958"/>
            <a:chExt cx="827700" cy="827700"/>
          </a:xfrm>
        </p:grpSpPr>
        <p:sp>
          <p:nvSpPr>
            <p:cNvPr id="301" name="Google Shape;301;p2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24"/>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04" name="Google Shape;304;p24"/>
          <p:cNvGrpSpPr/>
          <p:nvPr/>
        </p:nvGrpSpPr>
        <p:grpSpPr>
          <a:xfrm>
            <a:off x="5313093" y="2700655"/>
            <a:ext cx="737804" cy="737804"/>
            <a:chOff x="5428888" y="2158023"/>
            <a:chExt cx="828900" cy="828900"/>
          </a:xfrm>
        </p:grpSpPr>
        <p:sp>
          <p:nvSpPr>
            <p:cNvPr id="305" name="Google Shape;305;p2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4"/>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08" name="Google Shape;308;p24"/>
          <p:cNvGrpSpPr/>
          <p:nvPr/>
        </p:nvGrpSpPr>
        <p:grpSpPr>
          <a:xfrm rot="5400000">
            <a:off x="4193370" y="1569752"/>
            <a:ext cx="737729" cy="737729"/>
            <a:chOff x="2920647" y="2157958"/>
            <a:chExt cx="827700" cy="827700"/>
          </a:xfrm>
        </p:grpSpPr>
        <p:sp>
          <p:nvSpPr>
            <p:cNvPr id="309" name="Google Shape;309;p2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4"/>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12" name="Google Shape;312;p24"/>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Lato"/>
                <a:ea typeface="Lato"/>
                <a:cs typeface="Lato"/>
                <a:sym typeface="Lato"/>
              </a:rPr>
              <a:t>Architecture</a:t>
            </a:r>
            <a:endParaRPr/>
          </a:p>
        </p:txBody>
      </p:sp>
      <p:pic>
        <p:nvPicPr>
          <p:cNvPr id="318" name="Google Shape;318;p25"/>
          <p:cNvPicPr preferRelativeResize="0"/>
          <p:nvPr/>
        </p:nvPicPr>
        <p:blipFill>
          <a:blip r:embed="rId3">
            <a:alphaModFix/>
          </a:blip>
          <a:stretch>
            <a:fillRect/>
          </a:stretch>
        </p:blipFill>
        <p:spPr>
          <a:xfrm>
            <a:off x="1535663" y="1225375"/>
            <a:ext cx="6562575" cy="353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